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95" r:id="rId2"/>
    <p:sldMasterId id="2147483660" r:id="rId3"/>
  </p:sldMasterIdLst>
  <p:notesMasterIdLst>
    <p:notesMasterId r:id="rId10"/>
  </p:notesMasterIdLst>
  <p:handoutMasterIdLst>
    <p:handoutMasterId r:id="rId11"/>
  </p:handoutMasterIdLst>
  <p:sldIdLst>
    <p:sldId id="537" r:id="rId4"/>
    <p:sldId id="538" r:id="rId5"/>
    <p:sldId id="539" r:id="rId6"/>
    <p:sldId id="541" r:id="rId7"/>
    <p:sldId id="540" r:id="rId8"/>
    <p:sldId id="542" r:id="rId9"/>
  </p:sldIdLst>
  <p:sldSz cx="9144000" cy="6858000" type="screen4x3"/>
  <p:notesSz cx="6807200" cy="9906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E00"/>
    <a:srgbClr val="007635"/>
    <a:srgbClr val="D3EBED"/>
    <a:srgbClr val="F2B800"/>
    <a:srgbClr val="FF7C80"/>
    <a:srgbClr val="DF8813"/>
    <a:srgbClr val="FBD805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930" y="3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4BBCC5D-F310-440C-B51C-C46CFBF1A717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FD0DF05-A4FE-4713-B4C1-351AF7601AB0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35155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3590EA-9444-4237-9B37-5C1DE0F889C1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05350"/>
            <a:ext cx="54451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32E29D1-5F56-461C-8A3D-55A70E58018D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9549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4BE51-0C47-4B9A-A539-DF79CC52B299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F63AA-D22E-4BC3-9B33-4ADC419DBBDF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8EAEFC-0C91-4477-B75C-2197128A5CBF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B1903-C8A4-4D5E-BDAB-F45C7EB74EED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F6F10-DA4A-4D24-B015-9B1EEFCEEDE0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A8340-76C8-443E-AB28-AAFDF2A14576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0A4B3-32A4-4DB3-A1A3-1F8368AFED9B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4D853-6602-4C1B-825B-1020A59EFC14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BFDD7-372D-4D3D-84B3-0FE39E9F968F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1FF14-E743-45C2-B3E6-ADC71ACC74E9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3199-65E5-456A-B0A6-D61A259E540E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9216B-A9D9-4449-AE28-49350BCE1E0D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B268-B56F-4CB6-A626-A9FA97C4756A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27701-4CE4-489C-AB6D-FF739955D89F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1F6C-D17A-48C0-9923-8AE269FA5214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0F003-BC1F-4F5E-BF98-1EB4BEBDEB38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C6C4A-3C8D-4549-9906-8A9AD2D8A1CC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2C9C-DC52-4774-8703-EB37EDD80775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1A3C0-FE2C-417B-A3DF-4BE57362870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C132A-BEC1-4A6B-925B-026F4572B153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DD986-E159-45CB-8C84-193014C2CB2E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E3B01-BF77-47F2-9C2F-03E621AB18D9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748D4-8A18-473E-ADC4-E261F6684179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5ED2-6CC6-4FA7-BEDE-507F96379E51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6ACD8-2792-40AB-9F6E-D789DC21F331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1B8DC-2B07-4988-8BBF-3D9D1D12E26E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C19B0-D721-4A5A-B562-449509A83D1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61E5-3F46-4007-A98B-00085C6F1121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06E79-C0D0-4E86-AC30-8268E98D79C4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B1D92-6C32-4E00-9EAA-9D9858776CFF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B5073-8E60-455D-B07D-57FF2FC8BB20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0050-FACD-4FB0-A541-C0BBE8E82539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48908-3135-42FC-B1D7-0F74728A27E2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CDA41-AAF0-44B0-8C3D-735E8D7B845B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BE380-45BE-457F-AE1F-D779FCE29638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CAAD1-8DFF-481B-932C-6B02168D182A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22D7B-819D-4114-94EB-33A6B8A501FB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AC557-B190-41FE-870A-4D74ADFF2D50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DDD60-276A-4D6E-A36D-A79859FC0F03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S:\Stefan Nowak\Projekte\Solar_ERA_NET\Admin\Corporate\Logo_colors_larg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6524625"/>
            <a:ext cx="13684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5743C5-6D26-40A0-BE4A-792D75040424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3ACBD-4996-4319-9754-B3449DE84603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CE461-4550-4E44-AB32-6FDDCFBB845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BEFA3-0656-475E-B78E-133C78CD2C6E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3CDFD-A14D-459B-AFA5-2DCE840B5E9B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2ECA7-75E9-45F0-B8BE-22B506DC0D4A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D1614-A8C9-4099-A0B4-A24B34C8A137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DDDFB-7C52-468B-9B34-BA792328AD73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2609D-C0D2-4862-AFA5-DA7ECFB1C7BD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D7B27-C525-4C7A-92EB-DDDCA5D920BB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58504-CCE6-4642-B102-09DB8543D4F1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F678A-7B8C-4F5E-BC62-25F7FDCBD862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FBA084-6F35-4432-8747-118D37448057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03F46-9846-48FE-A31A-71DA1F20DC0C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0DCB3-06A2-4CC3-B001-5F4D919FC83E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838D-36BE-400B-9976-699B07BC478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7CE066-A39D-410A-AA56-DD0389E38DB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Cliquez pour modifier les styles du texte du masque</a:t>
            </a:r>
          </a:p>
          <a:p>
            <a:pPr lvl="1"/>
            <a:r>
              <a:rPr lang="de-CH" altLang="de-DE"/>
              <a:t>Deuxième niveau</a:t>
            </a:r>
          </a:p>
          <a:p>
            <a:pPr lvl="2"/>
            <a:r>
              <a:rPr lang="de-CH" altLang="de-DE"/>
              <a:t>Troisième niveau</a:t>
            </a:r>
          </a:p>
          <a:p>
            <a:pPr lvl="3"/>
            <a:r>
              <a:rPr lang="de-CH" altLang="de-DE"/>
              <a:t>Quatrième niveau</a:t>
            </a:r>
          </a:p>
          <a:p>
            <a:pPr lvl="4"/>
            <a:r>
              <a:rPr lang="de-CH" altLang="de-DE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9CA547-4B40-4DAB-8FE0-5E9E5B56B629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  <p:sldLayoutId id="2147484429" r:id="rId2"/>
    <p:sldLayoutId id="2147484461" r:id="rId3"/>
    <p:sldLayoutId id="2147484430" r:id="rId4"/>
    <p:sldLayoutId id="2147484431" r:id="rId5"/>
    <p:sldLayoutId id="2147484432" r:id="rId6"/>
    <p:sldLayoutId id="2147484433" r:id="rId7"/>
    <p:sldLayoutId id="2147484434" r:id="rId8"/>
    <p:sldLayoutId id="2147484435" r:id="rId9"/>
    <p:sldLayoutId id="2147484436" r:id="rId10"/>
    <p:sldLayoutId id="2147484437" r:id="rId11"/>
    <p:sldLayoutId id="21474844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A83C1C-E3F8-47ED-9AD7-D6D4BE6308B2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1CDD84C-F2C1-468B-B3D2-8F0C0B0B561B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9" r:id="rId1"/>
    <p:sldLayoutId id="2147484440" r:id="rId2"/>
    <p:sldLayoutId id="2147484441" r:id="rId3"/>
    <p:sldLayoutId id="2147484442" r:id="rId4"/>
    <p:sldLayoutId id="2147484443" r:id="rId5"/>
    <p:sldLayoutId id="2147484444" r:id="rId6"/>
    <p:sldLayoutId id="2147484445" r:id="rId7"/>
    <p:sldLayoutId id="2147484446" r:id="rId8"/>
    <p:sldLayoutId id="2147484447" r:id="rId9"/>
    <p:sldLayoutId id="2147484448" r:id="rId10"/>
    <p:sldLayoutId id="21474844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329114-DBF2-43C3-9608-B28926A1A1BB}" type="datetimeFigureOut">
              <a:rPr lang="de-CH"/>
              <a:pPr>
                <a:defRPr/>
              </a:pPr>
              <a:t>28.11.2019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11D5AF4-64AA-46B9-A06D-A47E655F3CA5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youtube.com/watch?v=x4R6yZ63Rto&amp;t=8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8" name="Content Placeholder 9"/>
          <p:cNvSpPr txBox="1">
            <a:spLocks/>
          </p:cNvSpPr>
          <p:nvPr/>
        </p:nvSpPr>
        <p:spPr>
          <a:xfrm>
            <a:off x="179512" y="2290070"/>
            <a:ext cx="5760640" cy="351519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b="1" i="1" kern="0" dirty="0"/>
              <a:t>Contact details</a:t>
            </a:r>
          </a:p>
          <a:p>
            <a:r>
              <a:rPr lang="en-US" sz="1600" b="1" kern="0" dirty="0" err="1"/>
              <a:t>Organisation</a:t>
            </a:r>
            <a:r>
              <a:rPr lang="en-US" sz="1600" b="1" kern="0" dirty="0"/>
              <a:t>	: Lucida Solar</a:t>
            </a:r>
            <a:endParaRPr lang="en-GB" sz="1600" b="1" kern="0" dirty="0"/>
          </a:p>
          <a:p>
            <a:r>
              <a:rPr lang="en-US" sz="1600" b="1" kern="0" dirty="0"/>
              <a:t>Contact name	: Halil Ö. Demir </a:t>
            </a:r>
          </a:p>
          <a:p>
            <a:r>
              <a:rPr lang="en-US" sz="1600" b="1" kern="0" dirty="0"/>
              <a:t>Country	: Turkey</a:t>
            </a:r>
          </a:p>
          <a:p>
            <a:r>
              <a:rPr lang="en-US" sz="1600" b="1" kern="0" dirty="0"/>
              <a:t>Email		:  hdemir@lucidasolar.com</a:t>
            </a:r>
          </a:p>
          <a:p>
            <a:r>
              <a:rPr lang="en-US" sz="1600" b="1" kern="0" dirty="0"/>
              <a:t>Telephone	: +90 555 705 03 99</a:t>
            </a:r>
          </a:p>
          <a:p>
            <a:endParaRPr lang="en-US" sz="1400" kern="0" dirty="0"/>
          </a:p>
          <a:p>
            <a:pPr marL="0" indent="0">
              <a:buFontTx/>
              <a:buNone/>
            </a:pPr>
            <a:endParaRPr lang="en-GB" sz="1600" b="1" i="1" kern="0" dirty="0"/>
          </a:p>
        </p:txBody>
      </p:sp>
      <p:sp>
        <p:nvSpPr>
          <p:cNvPr id="3" name="Rectángulo 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LUCIDA_logo_orijinal.png">
            <a:extLst>
              <a:ext uri="{FF2B5EF4-FFF2-40B4-BE49-F238E27FC236}">
                <a16:creationId xmlns:a16="http://schemas.microsoft.com/office/drawing/2014/main" id="{2EADB3A6-19CC-403F-BD20-01692008A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rcRect l="13115" t="39046" r="13115" b="39046"/>
          <a:stretch>
            <a:fillRect/>
          </a:stretch>
        </p:blipFill>
        <p:spPr>
          <a:xfrm>
            <a:off x="4932040" y="2204864"/>
            <a:ext cx="3760277" cy="789736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4384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12" name="Rechteck 1"/>
          <p:cNvSpPr/>
          <p:nvPr/>
        </p:nvSpPr>
        <p:spPr>
          <a:xfrm>
            <a:off x="53752" y="2276872"/>
            <a:ext cx="9036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594EB1-686A-4C0E-8BF6-5D981D932E10}"/>
              </a:ext>
            </a:extLst>
          </p:cNvPr>
          <p:cNvSpPr/>
          <p:nvPr/>
        </p:nvSpPr>
        <p:spPr>
          <a:xfrm>
            <a:off x="179512" y="2282204"/>
            <a:ext cx="7110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GB" b="1" i="1" kern="0" dirty="0"/>
              <a:t>Organisational profile</a:t>
            </a:r>
          </a:p>
          <a:p>
            <a:pPr marL="0" indent="0">
              <a:buFontTx/>
              <a:buNone/>
            </a:pPr>
            <a:endParaRPr lang="en-GB" b="1" i="1" kern="0" dirty="0"/>
          </a:p>
          <a:p>
            <a:pPr marL="0" indent="0">
              <a:buFontTx/>
              <a:buNone/>
            </a:pPr>
            <a:r>
              <a:rPr lang="en-US" b="1" i="1" kern="0" dirty="0"/>
              <a:t>LUCIDASOLAR develops CSP systems to produce</a:t>
            </a:r>
          </a:p>
          <a:p>
            <a:pPr marL="0" indent="0">
              <a:buFontTx/>
              <a:buNone/>
            </a:pPr>
            <a:r>
              <a:rPr lang="en-US" b="1" i="1" kern="0" dirty="0"/>
              <a:t>industrial process heat. Our solar collectors track the</a:t>
            </a:r>
          </a:p>
          <a:p>
            <a:pPr marL="0" indent="0">
              <a:buFontTx/>
              <a:buNone/>
            </a:pPr>
            <a:r>
              <a:rPr lang="en-US" b="1" i="1" kern="0" dirty="0"/>
              <a:t>sun along two axes for increased efficiency and superior</a:t>
            </a:r>
          </a:p>
          <a:p>
            <a:pPr marL="0" indent="0">
              <a:buFontTx/>
              <a:buNone/>
            </a:pPr>
            <a:r>
              <a:rPr lang="en-US" b="1" i="1" kern="0" dirty="0"/>
              <a:t>performance. Our modular collectors can be installed and</a:t>
            </a:r>
          </a:p>
          <a:p>
            <a:pPr marL="0" indent="0">
              <a:buFontTx/>
              <a:buNone/>
            </a:pPr>
            <a:r>
              <a:rPr lang="en-US" b="1" i="1" kern="0" dirty="0"/>
              <a:t>integrated easily into new or existing facilities.</a:t>
            </a:r>
          </a:p>
          <a:p>
            <a:pPr marL="0" indent="0">
              <a:buFontTx/>
              <a:buNone/>
            </a:pPr>
            <a:r>
              <a:rPr lang="en-US" b="1" i="1" kern="0" dirty="0"/>
              <a:t>LUCIDASOLAR’s services include engineering design,</a:t>
            </a:r>
          </a:p>
          <a:p>
            <a:pPr marL="0" indent="0">
              <a:buFontTx/>
              <a:buNone/>
            </a:pPr>
            <a:r>
              <a:rPr lang="en-US" b="1" i="1" kern="0" dirty="0"/>
              <a:t>system manufacturing, field installation, system start-up,</a:t>
            </a:r>
          </a:p>
          <a:p>
            <a:pPr marL="0" indent="0">
              <a:buFontTx/>
              <a:buNone/>
            </a:pPr>
            <a:r>
              <a:rPr lang="en-US" b="1" i="1" kern="0" dirty="0"/>
              <a:t>operation and maintenance. We monitor our systems</a:t>
            </a:r>
          </a:p>
          <a:p>
            <a:pPr marL="0" indent="0">
              <a:buFontTx/>
              <a:buNone/>
            </a:pPr>
            <a:r>
              <a:rPr lang="en-US" b="1" i="1" kern="0" dirty="0"/>
              <a:t>continuously to ensure high performance and continued</a:t>
            </a:r>
          </a:p>
          <a:p>
            <a:pPr marL="0" indent="0">
              <a:buFontTx/>
              <a:buNone/>
            </a:pPr>
            <a:r>
              <a:rPr lang="en-US" b="1" i="1" kern="0" dirty="0"/>
              <a:t>savings to our customers.</a:t>
            </a:r>
          </a:p>
          <a:p>
            <a:pPr marL="0" indent="0">
              <a:buFontTx/>
              <a:buNone/>
            </a:pPr>
            <a:r>
              <a:rPr lang="en-GB" b="1" i="1" kern="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5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7504" y="692696"/>
            <a:ext cx="5983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Project Template CSP Cofund Joint Call</a:t>
            </a:r>
          </a:p>
        </p:txBody>
      </p:sp>
      <p:sp>
        <p:nvSpPr>
          <p:cNvPr id="12" name="Rechteck 1"/>
          <p:cNvSpPr/>
          <p:nvPr/>
        </p:nvSpPr>
        <p:spPr>
          <a:xfrm>
            <a:off x="53752" y="2276872"/>
            <a:ext cx="9036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9A51F9-7F6F-4A3D-92EB-A78BAE741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006" y="2983986"/>
            <a:ext cx="3212285" cy="1949202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2AEC498-EF5E-4A74-887C-26A5190D0866}"/>
              </a:ext>
            </a:extLst>
          </p:cNvPr>
          <p:cNvSpPr txBox="1">
            <a:spLocks/>
          </p:cNvSpPr>
          <p:nvPr/>
        </p:nvSpPr>
        <p:spPr bwMode="auto">
          <a:xfrm>
            <a:off x="-200436" y="3041476"/>
            <a:ext cx="5747159" cy="243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96026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kern="1200" dirty="0"/>
              <a:t>Two-axis tracking</a:t>
            </a:r>
          </a:p>
          <a:p>
            <a:pPr marL="96026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kern="1200" dirty="0"/>
              <a:t>Up to 2</a:t>
            </a:r>
            <a:r>
              <a:rPr lang="tr-TR" sz="1900" kern="1200" dirty="0"/>
              <a:t>5</a:t>
            </a:r>
            <a:r>
              <a:rPr lang="en-US" sz="1900" kern="1200" dirty="0"/>
              <a:t>0°C temperature</a:t>
            </a:r>
          </a:p>
          <a:p>
            <a:pPr marL="96026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kern="1200" dirty="0"/>
              <a:t>Very low standby electricity usage</a:t>
            </a:r>
          </a:p>
          <a:p>
            <a:pPr marL="96026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kern="1200" dirty="0"/>
              <a:t>Modular structure, compact, robust </a:t>
            </a:r>
          </a:p>
          <a:p>
            <a:pPr marL="96026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kern="1200" dirty="0"/>
              <a:t>Cover Glass for harsh environments (dust storm, hail) </a:t>
            </a:r>
          </a:p>
          <a:p>
            <a:pPr marL="96026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Easy integration to existing facilities 	</a:t>
            </a:r>
          </a:p>
          <a:p>
            <a:endParaRPr lang="en-US" kern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475AAA5-2AC1-4A26-8989-1FB2C2B96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56122" y="2195595"/>
            <a:ext cx="4639619" cy="720006"/>
          </a:xfrm>
        </p:spPr>
        <p:txBody>
          <a:bodyPr>
            <a:normAutofit/>
          </a:bodyPr>
          <a:lstStyle/>
          <a:p>
            <a:r>
              <a:rPr lang="en-US" sz="1800" kern="1200" dirty="0">
                <a:solidFill>
                  <a:schemeClr val="tx1"/>
                </a:solidFill>
              </a:rPr>
              <a:t>ADVANTAGES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174F00-8876-46D6-B466-7F6341261171}"/>
              </a:ext>
            </a:extLst>
          </p:cNvPr>
          <p:cNvSpPr/>
          <p:nvPr/>
        </p:nvSpPr>
        <p:spPr>
          <a:xfrm>
            <a:off x="683568" y="5899131"/>
            <a:ext cx="81097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https://www.youtube.com/watch?v=x4R6yZ63Rto&amp;t=8s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12" name="Rechteck 1"/>
          <p:cNvSpPr/>
          <p:nvPr/>
        </p:nvSpPr>
        <p:spPr>
          <a:xfrm>
            <a:off x="53752" y="2276872"/>
            <a:ext cx="9036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37D1FA-1D3A-48FC-BA53-6A79729ED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80" y="2276872"/>
            <a:ext cx="7560840" cy="472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5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12" name="Rechteck 1"/>
          <p:cNvSpPr/>
          <p:nvPr/>
        </p:nvSpPr>
        <p:spPr>
          <a:xfrm>
            <a:off x="95929" y="2269622"/>
            <a:ext cx="9036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en-US" sz="1400" b="1" dirty="0"/>
              <a:t>PROJECT IDEA</a:t>
            </a:r>
          </a:p>
          <a:p>
            <a:pPr marL="0" lvl="0" indent="0">
              <a:buNone/>
            </a:pPr>
            <a:r>
              <a:rPr lang="en-US" sz="1400" dirty="0"/>
              <a:t>Power generation via Double Axis Parabolic Trough Collectors with Cover glass</a:t>
            </a:r>
          </a:p>
          <a:p>
            <a:pPr marL="0" lvl="0" indent="0">
              <a:buNone/>
            </a:pPr>
            <a:r>
              <a:rPr lang="en-US" sz="1400" dirty="0"/>
              <a:t>Waste steam can be used in thermal desalination plant</a:t>
            </a:r>
          </a:p>
          <a:p>
            <a:pPr marL="0" lvl="0" indent="0">
              <a:buNone/>
            </a:pPr>
            <a:r>
              <a:rPr lang="en-US" sz="1400" dirty="0"/>
              <a:t>Generated power can run the RO desalination facility</a:t>
            </a:r>
          </a:p>
          <a:p>
            <a:pPr marL="0" lvl="0" indent="0">
              <a:buNone/>
            </a:pPr>
            <a:endParaRPr lang="en-US" sz="1400" dirty="0"/>
          </a:p>
          <a:p>
            <a:pPr marL="0" indent="0"/>
            <a:r>
              <a:rPr lang="en-US" sz="1400" dirty="0"/>
              <a:t>Cover glass is a big advantage in desert conditions.</a:t>
            </a:r>
          </a:p>
          <a:p>
            <a:pPr marL="0" indent="0"/>
            <a:r>
              <a:rPr lang="en-US" sz="1400" dirty="0"/>
              <a:t>Double axis allows the collectors to generate more thermal energy than single axis systems during the year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We are Looking for Expert Partners on desalination, Power generation and water treatment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5395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12" name="Rechteck 1"/>
          <p:cNvSpPr/>
          <p:nvPr/>
        </p:nvSpPr>
        <p:spPr>
          <a:xfrm>
            <a:off x="53752" y="2276872"/>
            <a:ext cx="9036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</p:txBody>
      </p:sp>
      <p:pic>
        <p:nvPicPr>
          <p:cNvPr id="8" name="Resim 8">
            <a:extLst>
              <a:ext uri="{FF2B5EF4-FFF2-40B4-BE49-F238E27FC236}">
                <a16:creationId xmlns:a16="http://schemas.microsoft.com/office/drawing/2014/main" id="{9F334082-DC9B-429C-82CF-A6CBC3647D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2" y="3000726"/>
            <a:ext cx="4226558" cy="23774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ADABE3-4D5B-4164-B9B0-9AFE2D469D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000726"/>
            <a:ext cx="3462677" cy="2597007"/>
          </a:xfrm>
          <a:prstGeom prst="rect">
            <a:avLst/>
          </a:prstGeom>
        </p:spPr>
      </p:pic>
      <p:sp>
        <p:nvSpPr>
          <p:cNvPr id="10" name="Dikdörtgen 16">
            <a:extLst>
              <a:ext uri="{FF2B5EF4-FFF2-40B4-BE49-F238E27FC236}">
                <a16:creationId xmlns:a16="http://schemas.microsoft.com/office/drawing/2014/main" id="{5ED4A0DF-1092-4BE8-B0D0-F55111B0E9C0}"/>
              </a:ext>
            </a:extLst>
          </p:cNvPr>
          <p:cNvSpPr/>
          <p:nvPr/>
        </p:nvSpPr>
        <p:spPr>
          <a:xfrm>
            <a:off x="5663297" y="5795972"/>
            <a:ext cx="10356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/>
              <a:t>201</a:t>
            </a:r>
            <a:r>
              <a:rPr lang="en-US" dirty="0"/>
              <a:t>9 </a:t>
            </a:r>
            <a:r>
              <a:rPr lang="en-US" dirty="0" err="1"/>
              <a:t>Siofok</a:t>
            </a:r>
            <a:r>
              <a:rPr lang="tr-TR" dirty="0"/>
              <a:t>/</a:t>
            </a:r>
            <a:r>
              <a:rPr lang="en-US" dirty="0"/>
              <a:t>Hungary</a:t>
            </a:r>
            <a:endParaRPr lang="tr-TR" dirty="0"/>
          </a:p>
        </p:txBody>
      </p:sp>
      <p:sp>
        <p:nvSpPr>
          <p:cNvPr id="14" name="Dikdörtgen 16">
            <a:extLst>
              <a:ext uri="{FF2B5EF4-FFF2-40B4-BE49-F238E27FC236}">
                <a16:creationId xmlns:a16="http://schemas.microsoft.com/office/drawing/2014/main" id="{53A06538-CE42-4CD6-A3A5-BA05A89B7E58}"/>
              </a:ext>
            </a:extLst>
          </p:cNvPr>
          <p:cNvSpPr/>
          <p:nvPr/>
        </p:nvSpPr>
        <p:spPr>
          <a:xfrm>
            <a:off x="1440276" y="5795972"/>
            <a:ext cx="2009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2017 </a:t>
            </a:r>
            <a:r>
              <a:rPr lang="tr-TR" dirty="0"/>
              <a:t>Urla-T</a:t>
            </a:r>
            <a:r>
              <a:rPr lang="en-US" dirty="0" err="1"/>
              <a:t>ur</a:t>
            </a:r>
            <a:r>
              <a:rPr lang="tr-TR" dirty="0" err="1"/>
              <a:t>kiye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7156481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223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Modèle par défaut</vt:lpstr>
      <vt:lpstr>1_Benutzerdefiniertes Design</vt:lpstr>
      <vt:lpstr>Benutzerdefiniertes Design</vt:lpstr>
      <vt:lpstr>PowerPoint Presentation</vt:lpstr>
      <vt:lpstr>PowerPoint Presentation</vt:lpstr>
      <vt:lpstr>ADVANTAGES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SOLAR-ERA.NET</dc:title>
  <dc:creator>Lagune</dc:creator>
  <cp:lastModifiedBy>Halil Özgün Demir</cp:lastModifiedBy>
  <cp:revision>458</cp:revision>
  <cp:lastPrinted>2014-09-18T13:30:16Z</cp:lastPrinted>
  <dcterms:created xsi:type="dcterms:W3CDTF">2012-11-11T12:43:34Z</dcterms:created>
  <dcterms:modified xsi:type="dcterms:W3CDTF">2019-11-28T10:42:28Z</dcterms:modified>
</cp:coreProperties>
</file>